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8" r:id="rId8"/>
    <p:sldId id="264" r:id="rId9"/>
    <p:sldId id="269" r:id="rId10"/>
    <p:sldId id="267" r:id="rId11"/>
  </p:sldIdLst>
  <p:sldSz cx="9144000" cy="6858000" type="screen4x3"/>
  <p:notesSz cx="6788150" cy="99234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07D"/>
    <a:srgbClr val="5EE2FC"/>
    <a:srgbClr val="FEC45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00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БЮДЖЕТ ДЛЯ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ГРАЖДАН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к годовому отчету об исполнении бюджета Лежневского сельского поселения</a:t>
            </a:r>
            <a:endParaRPr lang="ru-RU" sz="36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за 2021 год</a:t>
            </a:r>
            <a:endParaRPr lang="ru-RU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Получение дополнительной информации по проекту бюджета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58775" algn="just">
              <a:buNone/>
            </a:pPr>
            <a:endParaRPr lang="ru-RU" sz="1600" dirty="0" smtClean="0">
              <a:solidFill>
                <a:schemeClr val="bg1"/>
              </a:solidFill>
            </a:endParaRPr>
          </a:p>
          <a:p>
            <a:pPr marL="0" indent="358775" algn="just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Граждане желающие получить более подробную информацию по отчету об исполнении бюджета Лежневского сельского поселения за 2021 год могут обратится к главе поселения либо в финансовый отдел администрации поселения  по адресу: Ивановская область, Лежневский район, с. </a:t>
            </a:r>
            <a:r>
              <a:rPr lang="ru-RU" sz="2000" dirty="0" err="1" smtClean="0">
                <a:solidFill>
                  <a:schemeClr val="bg1"/>
                </a:solidFill>
              </a:rPr>
              <a:t>Ухтохма</a:t>
            </a:r>
            <a:r>
              <a:rPr lang="ru-RU" sz="2000" dirty="0" smtClean="0">
                <a:solidFill>
                  <a:schemeClr val="bg1"/>
                </a:solidFill>
              </a:rPr>
              <a:t>, ул. Московская, д.7, позвонить по телефонам 8(49357) 2-21-78 (глава поселения) 8(49357)2-11-57 (администрация), а также задать интересующие вопросы по проекту бюджета посредством официального сайта поселения (интернет-приемная: </a:t>
            </a:r>
            <a:r>
              <a:rPr lang="en-US" sz="2000" dirty="0" smtClean="0">
                <a:solidFill>
                  <a:schemeClr val="bg1"/>
                </a:solidFill>
              </a:rPr>
              <a:t>http://</a:t>
            </a:r>
            <a:r>
              <a:rPr lang="ru-RU" sz="2000" dirty="0" err="1" smtClean="0">
                <a:solidFill>
                  <a:schemeClr val="bg1"/>
                </a:solidFill>
              </a:rPr>
              <a:t>лежневское-адм.рф</a:t>
            </a:r>
            <a:r>
              <a:rPr lang="ru-RU" sz="2000" dirty="0" smtClean="0">
                <a:solidFill>
                  <a:schemeClr val="bg1"/>
                </a:solidFill>
              </a:rPr>
              <a:t>/</a:t>
            </a:r>
            <a:r>
              <a:rPr lang="en-US" sz="2000" dirty="0" smtClean="0">
                <a:solidFill>
                  <a:schemeClr val="bg1"/>
                </a:solidFill>
              </a:rPr>
              <a:t>message/index.html</a:t>
            </a:r>
            <a:r>
              <a:rPr lang="ru-RU" sz="2000" dirty="0" smtClean="0">
                <a:solidFill>
                  <a:schemeClr val="bg1"/>
                </a:solidFill>
              </a:rPr>
              <a:t>) и электронной почты администрации –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lezhseladm@mail.ru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642942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Краткая информация о поселении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643470"/>
          </a:xfrm>
        </p:spPr>
        <p:txBody>
          <a:bodyPr>
            <a:normAutofit fontScale="25000" lnSpcReduction="20000"/>
          </a:bodyPr>
          <a:lstStyle/>
          <a:p>
            <a:pPr marL="0" indent="360363" algn="just">
              <a:buNone/>
            </a:pPr>
            <a:endParaRPr lang="ru-RU" sz="6400" dirty="0" smtClean="0">
              <a:solidFill>
                <a:schemeClr val="bg1"/>
              </a:solidFill>
            </a:endParaRPr>
          </a:p>
          <a:p>
            <a:pPr marL="0" indent="360363" algn="just">
              <a:buNone/>
            </a:pPr>
            <a:r>
              <a:rPr lang="ru-RU" sz="6400" dirty="0" err="1" smtClean="0">
                <a:solidFill>
                  <a:schemeClr val="bg1"/>
                </a:solidFill>
              </a:rPr>
              <a:t>Лежневское</a:t>
            </a:r>
            <a:r>
              <a:rPr lang="ru-RU" sz="6400" dirty="0" smtClean="0">
                <a:solidFill>
                  <a:schemeClr val="bg1"/>
                </a:solidFill>
              </a:rPr>
              <a:t> сельское поселение образовано путем слияния Лежневского и Воскресенского сельских поселений в январе 2016 года.</a:t>
            </a:r>
          </a:p>
          <a:p>
            <a:pPr marL="0" indent="360363" algn="just">
              <a:buNone/>
            </a:pPr>
            <a:r>
              <a:rPr lang="ru-RU" sz="6400" dirty="0" err="1" smtClean="0">
                <a:solidFill>
                  <a:schemeClr val="bg1"/>
                </a:solidFill>
              </a:rPr>
              <a:t>Лежневское</a:t>
            </a:r>
            <a:r>
              <a:rPr lang="ru-RU" sz="6400" dirty="0" smtClean="0">
                <a:solidFill>
                  <a:schemeClr val="bg1"/>
                </a:solidFill>
              </a:rPr>
              <a:t> сельское поселение  -  занимает южную и юго-западную части Лежневского муниципального района. На западе и северо-западе граничит с </a:t>
            </a:r>
            <a:r>
              <a:rPr lang="ru-RU" sz="6400" dirty="0" err="1" smtClean="0">
                <a:solidFill>
                  <a:schemeClr val="bg1"/>
                </a:solidFill>
              </a:rPr>
              <a:t>Тейковским</a:t>
            </a:r>
            <a:r>
              <a:rPr lang="ru-RU" sz="6400" dirty="0" smtClean="0">
                <a:solidFill>
                  <a:schemeClr val="bg1"/>
                </a:solidFill>
              </a:rPr>
              <a:t> муниципальным районом, на юге – с Суздальским муниципальным районом Владимирской области и Савинским муниципальным районом Ивановской области, на востоке граница проходит по </a:t>
            </a:r>
            <a:r>
              <a:rPr lang="ru-RU" sz="6400" dirty="0" err="1" smtClean="0">
                <a:solidFill>
                  <a:schemeClr val="bg1"/>
                </a:solidFill>
              </a:rPr>
              <a:t>смежеству</a:t>
            </a:r>
            <a:r>
              <a:rPr lang="ru-RU" sz="6400" dirty="0" smtClean="0">
                <a:solidFill>
                  <a:schemeClr val="bg1"/>
                </a:solidFill>
              </a:rPr>
              <a:t> с </a:t>
            </a:r>
            <a:r>
              <a:rPr lang="ru-RU" sz="6400" dirty="0" err="1" smtClean="0">
                <a:solidFill>
                  <a:schemeClr val="bg1"/>
                </a:solidFill>
              </a:rPr>
              <a:t>Новогоркинским</a:t>
            </a:r>
            <a:r>
              <a:rPr lang="ru-RU" sz="6400" dirty="0" smtClean="0">
                <a:solidFill>
                  <a:schemeClr val="bg1"/>
                </a:solidFill>
              </a:rPr>
              <a:t> сельским поселением, на северо-востоке – граничит с </a:t>
            </a:r>
            <a:r>
              <a:rPr lang="ru-RU" sz="6400" dirty="0" err="1" smtClean="0">
                <a:solidFill>
                  <a:schemeClr val="bg1"/>
                </a:solidFill>
              </a:rPr>
              <a:t>Сабиновским</a:t>
            </a:r>
            <a:r>
              <a:rPr lang="ru-RU" sz="6400" dirty="0" smtClean="0">
                <a:solidFill>
                  <a:schemeClr val="bg1"/>
                </a:solidFill>
              </a:rPr>
              <a:t> сельским поселением и </a:t>
            </a:r>
            <a:r>
              <a:rPr lang="ru-RU" sz="6400" dirty="0" err="1" smtClean="0">
                <a:solidFill>
                  <a:schemeClr val="bg1"/>
                </a:solidFill>
              </a:rPr>
              <a:t>Лежневским</a:t>
            </a:r>
            <a:r>
              <a:rPr lang="ru-RU" sz="6400" dirty="0" smtClean="0">
                <a:solidFill>
                  <a:schemeClr val="bg1"/>
                </a:solidFill>
              </a:rPr>
              <a:t> городским поселением, на севере – с </a:t>
            </a:r>
            <a:r>
              <a:rPr lang="ru-RU" sz="6400" dirty="0" err="1" smtClean="0">
                <a:solidFill>
                  <a:schemeClr val="bg1"/>
                </a:solidFill>
              </a:rPr>
              <a:t>Шилыковским</a:t>
            </a:r>
            <a:r>
              <a:rPr lang="ru-RU" sz="6400" dirty="0" smtClean="0">
                <a:solidFill>
                  <a:schemeClr val="bg1"/>
                </a:solidFill>
              </a:rPr>
              <a:t> сельским поселением и Ивановским муниципальным районом.</a:t>
            </a:r>
          </a:p>
          <a:p>
            <a:pPr marL="0" indent="360363" algn="just">
              <a:buNone/>
            </a:pPr>
            <a:r>
              <a:rPr lang="ru-RU" sz="6400" dirty="0" smtClean="0">
                <a:solidFill>
                  <a:schemeClr val="bg1"/>
                </a:solidFill>
              </a:rPr>
              <a:t>Площадь территории поселения составляет 410,00 кв.км. Протяженность границы 160,05 км. На территории поселения проживает – </a:t>
            </a:r>
            <a:r>
              <a:rPr lang="ru-RU" sz="6400" dirty="0" smtClean="0">
                <a:solidFill>
                  <a:schemeClr val="bg1"/>
                </a:solidFill>
              </a:rPr>
              <a:t>2920 </a:t>
            </a:r>
            <a:r>
              <a:rPr lang="ru-RU" sz="6400" dirty="0" smtClean="0">
                <a:solidFill>
                  <a:schemeClr val="bg1"/>
                </a:solidFill>
              </a:rPr>
              <a:t>человека (по данным от </a:t>
            </a:r>
            <a:r>
              <a:rPr lang="ru-RU" sz="6400" dirty="0" smtClean="0">
                <a:solidFill>
                  <a:schemeClr val="bg1"/>
                </a:solidFill>
              </a:rPr>
              <a:t>01.01.2021г</a:t>
            </a:r>
            <a:r>
              <a:rPr lang="ru-RU" sz="6400" dirty="0" smtClean="0">
                <a:solidFill>
                  <a:schemeClr val="bg1"/>
                </a:solidFill>
              </a:rPr>
              <a:t>.).</a:t>
            </a:r>
          </a:p>
          <a:p>
            <a:pPr marL="0" indent="360363" algn="just">
              <a:buNone/>
            </a:pPr>
            <a:r>
              <a:rPr lang="ru-RU" sz="6400" dirty="0" smtClean="0">
                <a:solidFill>
                  <a:schemeClr val="bg1"/>
                </a:solidFill>
              </a:rPr>
              <a:t>Административным центром Лежневского сельского поселения является село </a:t>
            </a:r>
            <a:r>
              <a:rPr lang="ru-RU" sz="6400" dirty="0" err="1" smtClean="0">
                <a:solidFill>
                  <a:schemeClr val="bg1"/>
                </a:solidFill>
              </a:rPr>
              <a:t>Ухтохма</a:t>
            </a:r>
            <a:r>
              <a:rPr lang="ru-RU" sz="6400" dirty="0" smtClean="0">
                <a:solidFill>
                  <a:schemeClr val="bg1"/>
                </a:solidFill>
              </a:rPr>
              <a:t>. Населённый пункт расположен в центральной части Лежневского муниципального района и непосредственно примыкает к районному центру – п. Лежнево. </a:t>
            </a:r>
          </a:p>
          <a:p>
            <a:pPr marL="0" indent="360363" algn="just">
              <a:buNone/>
            </a:pPr>
            <a:r>
              <a:rPr lang="ru-RU" sz="6400" dirty="0" smtClean="0">
                <a:solidFill>
                  <a:schemeClr val="bg1"/>
                </a:solidFill>
              </a:rPr>
              <a:t>В состав вновь образованного Лежневского сельского поселения входят 77 населенных пунктов:  5 сел: </a:t>
            </a:r>
            <a:r>
              <a:rPr lang="ru-RU" sz="6400" dirty="0" err="1" smtClean="0">
                <a:solidFill>
                  <a:schemeClr val="bg1"/>
                </a:solidFill>
              </a:rPr>
              <a:t>Ухтохма</a:t>
            </a:r>
            <a:r>
              <a:rPr lang="ru-RU" sz="6400" dirty="0" smtClean="0">
                <a:solidFill>
                  <a:schemeClr val="bg1"/>
                </a:solidFill>
              </a:rPr>
              <a:t>, Воскресенское, </a:t>
            </a:r>
            <a:r>
              <a:rPr lang="ru-RU" sz="6400" dirty="0" err="1" smtClean="0">
                <a:solidFill>
                  <a:schemeClr val="bg1"/>
                </a:solidFill>
              </a:rPr>
              <a:t>Маслово</a:t>
            </a:r>
            <a:r>
              <a:rPr lang="ru-RU" sz="6400" dirty="0" smtClean="0">
                <a:solidFill>
                  <a:schemeClr val="bg1"/>
                </a:solidFill>
              </a:rPr>
              <a:t>, Петровское, </a:t>
            </a:r>
            <a:r>
              <a:rPr lang="ru-RU" sz="6400" dirty="0" err="1" smtClean="0">
                <a:solidFill>
                  <a:schemeClr val="bg1"/>
                </a:solidFill>
              </a:rPr>
              <a:t>Смердово</a:t>
            </a:r>
            <a:r>
              <a:rPr lang="ru-RU" sz="6400" dirty="0" smtClean="0">
                <a:solidFill>
                  <a:schemeClr val="bg1"/>
                </a:solidFill>
              </a:rPr>
              <a:t> и 72 деревни.</a:t>
            </a:r>
          </a:p>
          <a:p>
            <a:pPr marL="0" indent="360363">
              <a:buNone/>
            </a:pPr>
            <a:r>
              <a:rPr lang="ru-RU" sz="6400" dirty="0" smtClean="0">
                <a:solidFill>
                  <a:schemeClr val="bg1"/>
                </a:solidFill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Что такое бюджет для граждан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60363" algn="just">
              <a:buNone/>
            </a:pPr>
            <a:r>
              <a:rPr lang="ru-RU" sz="1700" dirty="0" smtClean="0">
                <a:solidFill>
                  <a:schemeClr val="bg1"/>
                </a:solidFill>
              </a:rPr>
              <a:t>«Бюджет для граждан» представляет собой аналитический документ, разрабатываемый в целях предоставления гражданам актуальной информации о бюджете Лежневского сельского поселения, отчете о его исполнении в формате, доступном для широкого круга  пользователей. В представленной информации отражены положения отчета об исполнении бюджета Лежневского сельского поселения за 2021 год.</a:t>
            </a:r>
          </a:p>
          <a:p>
            <a:pPr marL="0" indent="360363" algn="just">
              <a:buNone/>
            </a:pPr>
            <a:r>
              <a:rPr lang="ru-RU" sz="1700" dirty="0" smtClean="0">
                <a:solidFill>
                  <a:schemeClr val="bg1"/>
                </a:solidFill>
              </a:rPr>
              <a:t>«Бюджет для граждан» нацелен на получение обратной связи от граждан, которым интересны современные проблемы муниципальных финансов Лежневского сельского поселения. </a:t>
            </a:r>
          </a:p>
          <a:p>
            <a:endParaRPr lang="ru-RU" dirty="0"/>
          </a:p>
        </p:txBody>
      </p:sp>
      <p:pic>
        <p:nvPicPr>
          <p:cNvPr id="4" name="Рисунок 3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4286256"/>
            <a:ext cx="2456688" cy="1450848"/>
          </a:xfrm>
          <a:prstGeom prst="rect">
            <a:avLst/>
          </a:prstGeom>
        </p:spPr>
      </p:pic>
      <p:pic>
        <p:nvPicPr>
          <p:cNvPr id="5" name="Рисунок 4" descr="Рисунок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4942" y="4357694"/>
            <a:ext cx="2160639" cy="144997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Что такое бюджет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66376"/>
          </a:xfrm>
        </p:spPr>
        <p:txBody>
          <a:bodyPr>
            <a:normAutofit/>
          </a:bodyPr>
          <a:lstStyle/>
          <a:p>
            <a:pPr marL="0" indent="360363">
              <a:buNone/>
            </a:pPr>
            <a:endParaRPr lang="ru-RU" alt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  <a:tabLst>
                <a:tab pos="269875" algn="l"/>
              </a:tabLst>
            </a:pPr>
            <a:r>
              <a:rPr lang="ru-RU" sz="1600" b="1" dirty="0" smtClean="0">
                <a:solidFill>
                  <a:schemeClr val="bg1"/>
                </a:solidFill>
              </a:rPr>
              <a:t>БЮДЖЕТ</a:t>
            </a:r>
            <a:r>
              <a:rPr lang="ru-RU" sz="1600" dirty="0" smtClean="0">
                <a:solidFill>
                  <a:schemeClr val="bg1"/>
                </a:solidFill>
              </a:rPr>
              <a:t> -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самоуправления. </a:t>
            </a:r>
          </a:p>
          <a:p>
            <a:pPr marL="0" indent="360363" algn="just">
              <a:buNone/>
              <a:tabLst>
                <a:tab pos="269875" algn="l"/>
              </a:tabLst>
            </a:pPr>
            <a:r>
              <a:rPr lang="ru-RU" sz="1600" b="1" dirty="0" smtClean="0">
                <a:solidFill>
                  <a:schemeClr val="bg1"/>
                </a:solidFill>
              </a:rPr>
              <a:t>ДОХОДЫ БЮДЖЕТА </a:t>
            </a:r>
            <a:r>
              <a:rPr lang="ru-RU" sz="1600" dirty="0" smtClean="0">
                <a:solidFill>
                  <a:schemeClr val="bg1"/>
                </a:solidFill>
              </a:rPr>
              <a:t>- поступающие в бюджет денежные средства. </a:t>
            </a:r>
          </a:p>
          <a:p>
            <a:pPr marL="0" indent="360363" algn="just">
              <a:buNone/>
              <a:tabLst>
                <a:tab pos="269875" algn="l"/>
              </a:tabLst>
            </a:pPr>
            <a:r>
              <a:rPr lang="ru-RU" sz="1600" b="1" dirty="0" smtClean="0">
                <a:solidFill>
                  <a:schemeClr val="bg1"/>
                </a:solidFill>
              </a:rPr>
              <a:t>РАСХОДЫ БЮДЖЕТА </a:t>
            </a:r>
            <a:r>
              <a:rPr lang="ru-RU" sz="1600" dirty="0" smtClean="0">
                <a:solidFill>
                  <a:schemeClr val="bg1"/>
                </a:solidFill>
              </a:rPr>
              <a:t>- выплачиваемые из бюджета денежные средства.</a:t>
            </a:r>
          </a:p>
          <a:p>
            <a:pPr marL="0" indent="360363">
              <a:buNone/>
            </a:pPr>
            <a:r>
              <a:rPr lang="ru-RU" alt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Принятие бюджета проходит в 3 этапа: составление, рассмотрение и утверждение.</a:t>
            </a:r>
          </a:p>
          <a:p>
            <a:pPr marL="3043238" indent="0" algn="just">
              <a:buNone/>
            </a:pPr>
            <a:endParaRPr lang="ru-RU" alt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043238" indent="0" algn="just">
              <a:buNone/>
            </a:pPr>
            <a:r>
              <a:rPr lang="ru-RU" alt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Если расходы бюджета превышают доходы, то бюджет формируется с дефицитом. При дефицитном бюджете растет долг и (или) снижаются остатки. Превышение доходов над расходами образует </a:t>
            </a:r>
            <a:r>
              <a:rPr lang="ru-RU" alt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профицит</a:t>
            </a:r>
            <a:r>
              <a:rPr lang="ru-RU" alt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При </a:t>
            </a:r>
            <a:r>
              <a:rPr lang="ru-RU" alt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профицитном</a:t>
            </a:r>
            <a:r>
              <a:rPr lang="ru-RU" alt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бюджете снижается долг и (или) растут остатки. Сбалансированность бюджета по доходам и расходам – основополагающее  требование, предъявляемое к органам, составляющим и утверждающим бюджет. </a:t>
            </a:r>
          </a:p>
          <a:p>
            <a:endParaRPr lang="ru-RU" dirty="0"/>
          </a:p>
        </p:txBody>
      </p:sp>
      <p:pic>
        <p:nvPicPr>
          <p:cNvPr id="4" name="Рисунок 3" descr="Рисунок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3071810"/>
            <a:ext cx="2209199" cy="278608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Соотношение доходов и расходов бюджета поселения за 2020 год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357290" y="1928802"/>
          <a:ext cx="6107948" cy="235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3912"/>
                <a:gridCol w="1838053"/>
                <a:gridCol w="2035983"/>
              </a:tblGrid>
              <a:tr h="5893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Утверждено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Исполнено</a:t>
                      </a:r>
                      <a:endParaRPr lang="ru-RU" dirty="0"/>
                    </a:p>
                  </a:txBody>
                  <a:tcPr/>
                </a:tc>
              </a:tr>
              <a:tr h="589360">
                <a:tc>
                  <a:txBody>
                    <a:bodyPr/>
                    <a:lstStyle/>
                    <a:p>
                      <a:r>
                        <a:rPr lang="ru-RU" dirty="0" smtClean="0"/>
                        <a:t>Доходы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26 608,84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26 209,03</a:t>
                      </a:r>
                      <a:endParaRPr lang="ru-RU" dirty="0"/>
                    </a:p>
                  </a:txBody>
                  <a:tcPr/>
                </a:tc>
              </a:tr>
              <a:tr h="589360">
                <a:tc>
                  <a:txBody>
                    <a:bodyPr/>
                    <a:lstStyle/>
                    <a:p>
                      <a:r>
                        <a:rPr lang="ru-RU" dirty="0" smtClean="0"/>
                        <a:t>Расходы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26 767,43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25 468,34</a:t>
                      </a:r>
                      <a:endParaRPr lang="ru-RU" dirty="0"/>
                    </a:p>
                  </a:txBody>
                  <a:tcPr/>
                </a:tc>
              </a:tr>
              <a:tr h="589360">
                <a:tc>
                  <a:txBody>
                    <a:bodyPr/>
                    <a:lstStyle/>
                    <a:p>
                      <a:r>
                        <a:rPr lang="ru-RU" dirty="0" smtClean="0"/>
                        <a:t>Дефицит/ </a:t>
                      </a:r>
                      <a:r>
                        <a:rPr lang="ru-RU" dirty="0" err="1" smtClean="0"/>
                        <a:t>профицит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-158,59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740,69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929454" y="1571612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тыс.руб.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5000636"/>
            <a:ext cx="8143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chemeClr val="bg1"/>
                </a:solidFill>
              </a:rPr>
              <a:t>Объем муниципального долга бюджета Лежневского сельского поселения на 01.01.2021 и 31.12.2021 составил 0,00 рублей.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Исполнение доходной части бюджета Лежневского сельского поселения за 2021 год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23249" y="1142984"/>
            <a:ext cx="7477841" cy="5165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Исполнение расходной части бюджета Лежневского сельского поселения за 2021 год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96197" y="1142984"/>
            <a:ext cx="7751605" cy="5165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Перечень муниципальных программ поселения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На территории Лежневского поселения реализуется программа </a:t>
            </a:r>
            <a:r>
              <a:rPr lang="ru-RU" sz="2000" b="1" dirty="0" smtClean="0">
                <a:solidFill>
                  <a:schemeClr val="bg1"/>
                </a:solidFill>
              </a:rPr>
              <a:t>«Развитие территории Лежневского сельского поселения на 2021 -2023 годы»</a:t>
            </a:r>
            <a:r>
              <a:rPr lang="ru-RU" sz="2000" dirty="0" smtClean="0">
                <a:solidFill>
                  <a:schemeClr val="bg1"/>
                </a:solidFill>
              </a:rPr>
              <a:t>, включающая в себя подпрограммы: </a:t>
            </a:r>
            <a:endParaRPr lang="ru-RU" sz="2000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«Муниципальное управление»;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«Безопасность поселения»;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«Благоустройство территории»;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«Культура, молодёжная  политика и спорт».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Цели программы: сбалансированное, комплексное развитие сельского поселения.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Задачи программы: 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- повышение эффективности деятельности органов местного самоуправления сельского поселения;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- обеспечение условий в сфере защиты населения и территории поселения от пожаров;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- обеспечение рационального использования энергетических ресурсов;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- повышение общего уровня благоустройства поселения;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- сохранение и развитие культурного, духовного наследия,  развитие физической культуры и массового спорта в поселении.</a:t>
            </a:r>
          </a:p>
          <a:p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Исполнение муниципальных программ поселения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07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785926"/>
            <a:ext cx="8229600" cy="269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591</TotalTime>
  <Words>665</Words>
  <PresentationFormat>Экран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БЮДЖЕТ ДЛЯ  ГРАЖДАН</vt:lpstr>
      <vt:lpstr>Краткая информация о поселении</vt:lpstr>
      <vt:lpstr>Что такое бюджет для граждан</vt:lpstr>
      <vt:lpstr>Что такое бюджет</vt:lpstr>
      <vt:lpstr>Соотношение доходов и расходов бюджета поселения за 2020 год</vt:lpstr>
      <vt:lpstr>Исполнение доходной части бюджета Лежневского сельского поселения за 2021 год</vt:lpstr>
      <vt:lpstr>Исполнение расходной части бюджета Лежневского сельского поселения за 2021 год</vt:lpstr>
      <vt:lpstr>Перечень муниципальных программ поселения</vt:lpstr>
      <vt:lpstr>Исполнение муниципальных программ поселения</vt:lpstr>
      <vt:lpstr>Получение дополнительной информации по проекту бюджета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 ГРАЖДАН</dc:title>
  <dc:creator>User</dc:creator>
  <cp:lastModifiedBy>Admin</cp:lastModifiedBy>
  <cp:revision>67</cp:revision>
  <dcterms:created xsi:type="dcterms:W3CDTF">2017-11-21T06:07:56Z</dcterms:created>
  <dcterms:modified xsi:type="dcterms:W3CDTF">2022-02-21T08:38:17Z</dcterms:modified>
</cp:coreProperties>
</file>